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0" r:id="rId4"/>
    <p:sldId id="267" r:id="rId5"/>
    <p:sldId id="271" r:id="rId6"/>
    <p:sldId id="261" r:id="rId7"/>
    <p:sldId id="262" r:id="rId8"/>
    <p:sldId id="264" r:id="rId9"/>
    <p:sldId id="263" r:id="rId10"/>
    <p:sldId id="269" r:id="rId11"/>
    <p:sldId id="265" r:id="rId12"/>
    <p:sldId id="277" r:id="rId13"/>
    <p:sldId id="266" r:id="rId14"/>
    <p:sldId id="274" r:id="rId15"/>
    <p:sldId id="275" r:id="rId16"/>
    <p:sldId id="273"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2E65"/>
    <a:srgbClr val="C92D7B"/>
    <a:srgbClr val="BD396B"/>
    <a:srgbClr val="65215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81" autoAdjust="0"/>
    <p:restoredTop sz="94660"/>
  </p:normalViewPr>
  <p:slideViewPr>
    <p:cSldViewPr>
      <p:cViewPr varScale="1">
        <p:scale>
          <a:sx n="110" d="100"/>
          <a:sy n="110" d="100"/>
        </p:scale>
        <p:origin x="-166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45A15EC-B7B6-449F-8BAB-3F886C95A261}" type="datetimeFigureOut">
              <a:rPr lang="ru-RU" smtClean="0"/>
              <a:pPr/>
              <a:t>27.08.2021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DBE1CA-8524-407B-A986-38F881D22F1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5A15EC-B7B6-449F-8BAB-3F886C95A261}" type="datetimeFigureOut">
              <a:rPr lang="ru-RU" smtClean="0"/>
              <a:pPr/>
              <a:t>27.08.2021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DBE1CA-8524-407B-A986-38F881D22F1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5A15EC-B7B6-449F-8BAB-3F886C95A261}" type="datetimeFigureOut">
              <a:rPr lang="ru-RU" smtClean="0"/>
              <a:pPr/>
              <a:t>27.08.2021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DBE1CA-8524-407B-A986-38F881D22F1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5A15EC-B7B6-449F-8BAB-3F886C95A261}" type="datetimeFigureOut">
              <a:rPr lang="ru-RU" smtClean="0"/>
              <a:pPr/>
              <a:t>27.08.2021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DBE1CA-8524-407B-A986-38F881D22F1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45A15EC-B7B6-449F-8BAB-3F886C95A261}" type="datetimeFigureOut">
              <a:rPr lang="ru-RU" smtClean="0"/>
              <a:pPr/>
              <a:t>27.08.2021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DBE1CA-8524-407B-A986-38F881D22F1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45A15EC-B7B6-449F-8BAB-3F886C95A261}" type="datetimeFigureOut">
              <a:rPr lang="ru-RU" smtClean="0"/>
              <a:pPr/>
              <a:t>27.08.2021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DBE1CA-8524-407B-A986-38F881D22F1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45A15EC-B7B6-449F-8BAB-3F886C95A261}" type="datetimeFigureOut">
              <a:rPr lang="ru-RU" smtClean="0"/>
              <a:pPr/>
              <a:t>27.08.2021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2DBE1CA-8524-407B-A986-38F881D22F1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45A15EC-B7B6-449F-8BAB-3F886C95A261}" type="datetimeFigureOut">
              <a:rPr lang="ru-RU" smtClean="0"/>
              <a:pPr/>
              <a:t>27.08.2021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2DBE1CA-8524-407B-A986-38F881D22F1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5A15EC-B7B6-449F-8BAB-3F886C95A261}" type="datetimeFigureOut">
              <a:rPr lang="ru-RU" smtClean="0"/>
              <a:pPr/>
              <a:t>27.08.2021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2DBE1CA-8524-407B-A986-38F881D22F1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5A15EC-B7B6-449F-8BAB-3F886C95A261}" type="datetimeFigureOut">
              <a:rPr lang="ru-RU" smtClean="0"/>
              <a:pPr/>
              <a:t>27.08.2021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DBE1CA-8524-407B-A986-38F881D22F1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5A15EC-B7B6-449F-8BAB-3F886C95A261}" type="datetimeFigureOut">
              <a:rPr lang="ru-RU" smtClean="0"/>
              <a:pPr/>
              <a:t>27.08.2021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DBE1CA-8524-407B-A986-38F881D22F1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A15EC-B7B6-449F-8BAB-3F886C95A261}" type="datetimeFigureOut">
              <a:rPr lang="ru-RU" smtClean="0"/>
              <a:pPr/>
              <a:t>27.08.2021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BE1CA-8524-407B-A986-38F881D22F1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071678"/>
            <a:ext cx="7772400" cy="1714512"/>
          </a:xfrm>
        </p:spPr>
        <p:txBody>
          <a:bodyPr>
            <a:normAutofit/>
          </a:bodyPr>
          <a:lstStyle/>
          <a:p>
            <a:r>
              <a:rPr lang="ru-RU" sz="2800" b="1" dirty="0" smtClean="0">
                <a:latin typeface="Bookman Old Style" pitchFamily="18" charset="0"/>
              </a:rPr>
              <a:t>Презентация «Консультация для родителей </a:t>
            </a:r>
            <a:r>
              <a:rPr lang="ru-RU" sz="2800" b="1" dirty="0" smtClean="0">
                <a:solidFill>
                  <a:srgbClr val="C92D7B"/>
                </a:solidFill>
                <a:latin typeface="Bookman Old Style" pitchFamily="18" charset="0"/>
              </a:rPr>
              <a:t>«Если </a:t>
            </a:r>
            <a:r>
              <a:rPr lang="ru-RU" sz="2800" b="1" dirty="0" smtClean="0">
                <a:solidFill>
                  <a:srgbClr val="C92D7B"/>
                </a:solidFill>
                <a:latin typeface="Bookman Old Style" pitchFamily="18" charset="0"/>
              </a:rPr>
              <a:t>ребенок </a:t>
            </a:r>
            <a:r>
              <a:rPr lang="ru-RU" sz="2800" b="1" dirty="0" smtClean="0">
                <a:solidFill>
                  <a:srgbClr val="C92D7B"/>
                </a:solidFill>
                <a:latin typeface="Bookman Old Style" pitchFamily="18" charset="0"/>
              </a:rPr>
              <a:t>кусается»</a:t>
            </a:r>
            <a:endParaRPr lang="ru-RU" sz="2800" b="1" dirty="0">
              <a:solidFill>
                <a:srgbClr val="C92D7B"/>
              </a:solidFill>
              <a:latin typeface="Bookman Old Style" pitchFamily="18" charset="0"/>
            </a:endParaRPr>
          </a:p>
        </p:txBody>
      </p:sp>
      <p:sp>
        <p:nvSpPr>
          <p:cNvPr id="3" name="Подзаголовок 2"/>
          <p:cNvSpPr>
            <a:spLocks noGrp="1"/>
          </p:cNvSpPr>
          <p:nvPr>
            <p:ph type="subTitle" idx="1"/>
          </p:nvPr>
        </p:nvSpPr>
        <p:spPr>
          <a:xfrm>
            <a:off x="4714876" y="4929198"/>
            <a:ext cx="4143404" cy="1428760"/>
          </a:xfrm>
        </p:spPr>
        <p:txBody>
          <a:bodyPr>
            <a:noAutofit/>
          </a:bodyPr>
          <a:lstStyle/>
          <a:p>
            <a:r>
              <a:rPr lang="ru-RU" sz="2000" b="1" dirty="0" smtClean="0">
                <a:solidFill>
                  <a:schemeClr val="tx1"/>
                </a:solidFill>
              </a:rPr>
              <a:t>Выполнила: Воспитатель</a:t>
            </a:r>
          </a:p>
          <a:p>
            <a:r>
              <a:rPr lang="ru-RU" sz="2000" b="1" dirty="0" smtClean="0">
                <a:solidFill>
                  <a:schemeClr val="tx1"/>
                </a:solidFill>
              </a:rPr>
              <a:t>Вокина А.В.</a:t>
            </a:r>
          </a:p>
          <a:p>
            <a:r>
              <a:rPr lang="ru-RU" sz="2000" b="1" dirty="0" smtClean="0">
                <a:solidFill>
                  <a:schemeClr val="tx1"/>
                </a:solidFill>
              </a:rPr>
              <a:t>Детский сад №103 ОАО «РЖД»</a:t>
            </a:r>
          </a:p>
          <a:p>
            <a:r>
              <a:rPr lang="ru-RU" sz="2000" b="1" dirty="0" smtClean="0">
                <a:solidFill>
                  <a:schemeClr val="tx1"/>
                </a:solidFill>
              </a:rPr>
              <a:t>г.Лиски</a:t>
            </a:r>
            <a:endParaRPr lang="ru-RU" sz="20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cale_1200 (1).jpg"/>
          <p:cNvPicPr>
            <a:picLocks noGrp="1" noChangeAspect="1"/>
          </p:cNvPicPr>
          <p:nvPr>
            <p:ph sz="half" idx="1"/>
          </p:nvPr>
        </p:nvPicPr>
        <p:blipFill>
          <a:blip r:embed="rId2"/>
          <a:stretch>
            <a:fillRect/>
          </a:stretch>
        </p:blipFill>
        <p:spPr>
          <a:xfrm>
            <a:off x="1269576" y="1600200"/>
            <a:ext cx="2413847" cy="4525963"/>
          </a:xfrm>
        </p:spPr>
      </p:pic>
      <p:sp>
        <p:nvSpPr>
          <p:cNvPr id="4" name="Содержимое 3"/>
          <p:cNvSpPr>
            <a:spLocks noGrp="1"/>
          </p:cNvSpPr>
          <p:nvPr>
            <p:ph sz="half" idx="2"/>
          </p:nvPr>
        </p:nvSpPr>
        <p:spPr>
          <a:xfrm>
            <a:off x="4429124" y="2428867"/>
            <a:ext cx="4257676" cy="2571769"/>
          </a:xfrm>
        </p:spPr>
        <p:txBody>
          <a:bodyPr>
            <a:normAutofit/>
          </a:bodyPr>
          <a:lstStyle/>
          <a:p>
            <a:pPr>
              <a:buNone/>
            </a:pPr>
            <a:r>
              <a:rPr lang="ru-RU" sz="1400" dirty="0" smtClean="0"/>
              <a:t>         </a:t>
            </a:r>
            <a:r>
              <a:rPr lang="ru-RU" sz="1800" b="1" dirty="0" smtClean="0"/>
              <a:t>Но если ребенок большую часть времени беспокоен, не может сосредоточиться, часто плачет, постоянно агрессивен без причины и очень часто кусается – </a:t>
            </a:r>
            <a:r>
              <a:rPr lang="ru-RU" sz="1800" b="1" i="1" dirty="0" smtClean="0">
                <a:solidFill>
                  <a:srgbClr val="C92D7B"/>
                </a:solidFill>
              </a:rPr>
              <a:t>имеет смысл обратиться к психологу.</a:t>
            </a:r>
          </a:p>
          <a:p>
            <a:pPr>
              <a:buNone/>
            </a:pPr>
            <a:endParaRPr lang="ru-RU"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Autofit/>
          </a:bodyPr>
          <a:lstStyle/>
          <a:p>
            <a:r>
              <a:rPr lang="ru-RU" sz="1800" b="1" i="1" dirty="0">
                <a:solidFill>
                  <a:srgbClr val="FF0000"/>
                </a:solidFill>
                <a:latin typeface="Bookman Old Style" pitchFamily="18" charset="0"/>
              </a:rPr>
              <a:t>Те же, кто кусается много и часто, сами порой страдают от собственного поведения, потому что окружающие обычно реагируют на это очень резко.</a:t>
            </a:r>
            <a:r>
              <a:rPr lang="ru-RU" sz="1800" b="1" dirty="0">
                <a:latin typeface="Bookman Old Style" pitchFamily="18" charset="0"/>
              </a:rPr>
              <a:t/>
            </a:r>
            <a:br>
              <a:rPr lang="ru-RU" sz="1800" b="1" dirty="0">
                <a:latin typeface="Bookman Old Style" pitchFamily="18" charset="0"/>
              </a:rPr>
            </a:br>
            <a:endParaRPr lang="ru-RU" sz="1800" b="1" dirty="0">
              <a:latin typeface="Bookman Old Style" pitchFamily="18" charset="0"/>
            </a:endParaRPr>
          </a:p>
        </p:txBody>
      </p:sp>
      <p:sp>
        <p:nvSpPr>
          <p:cNvPr id="3" name="Содержимое 2"/>
          <p:cNvSpPr>
            <a:spLocks noGrp="1"/>
          </p:cNvSpPr>
          <p:nvPr>
            <p:ph sz="half" idx="1"/>
          </p:nvPr>
        </p:nvSpPr>
        <p:spPr>
          <a:xfrm>
            <a:off x="142844" y="1857364"/>
            <a:ext cx="4352956" cy="4643470"/>
          </a:xfrm>
        </p:spPr>
        <p:txBody>
          <a:bodyPr>
            <a:normAutofit/>
          </a:bodyPr>
          <a:lstStyle/>
          <a:p>
            <a:r>
              <a:rPr lang="ru-RU" sz="2000" b="1" i="1" dirty="0">
                <a:solidFill>
                  <a:srgbClr val="C92D7B"/>
                </a:solidFill>
                <a:latin typeface="Bookman Old Style" pitchFamily="18" charset="0"/>
              </a:rPr>
              <a:t>Что делать? </a:t>
            </a:r>
            <a:endParaRPr lang="ru-RU" sz="2000" i="1" dirty="0">
              <a:solidFill>
                <a:srgbClr val="C92D7B"/>
              </a:solidFill>
              <a:latin typeface="Bookman Old Style" pitchFamily="18" charset="0"/>
            </a:endParaRPr>
          </a:p>
          <a:p>
            <a:r>
              <a:rPr lang="ru-RU" sz="1800" b="1" dirty="0">
                <a:latin typeface="Bookman Old Style" pitchFamily="18" charset="0"/>
              </a:rPr>
              <a:t>Прежде всего, постарайтесь предупредить агрессивные действия со стороны ребенка по отношению к другим. Если вы заметили, что ребенок начинает сердиться, нервничать, спорить  переключите его внимание на что-нибудь другое, отвлеките его</a:t>
            </a:r>
            <a:r>
              <a:rPr lang="ru-RU" sz="1800" b="1" dirty="0" smtClean="0">
                <a:latin typeface="Bookman Old Style" pitchFamily="18" charset="0"/>
              </a:rPr>
              <a:t>.</a:t>
            </a:r>
          </a:p>
          <a:p>
            <a:pPr>
              <a:buNone/>
            </a:pPr>
            <a:endParaRPr lang="ru-RU" sz="1800" b="1" dirty="0">
              <a:latin typeface="Bookman Old Style" pitchFamily="18" charset="0"/>
            </a:endParaRPr>
          </a:p>
        </p:txBody>
      </p:sp>
      <p:pic>
        <p:nvPicPr>
          <p:cNvPr id="13" name="Содержимое 12" descr="foto (1).jpg"/>
          <p:cNvPicPr>
            <a:picLocks noGrp="1" noChangeAspect="1"/>
          </p:cNvPicPr>
          <p:nvPr>
            <p:ph sz="half" idx="2"/>
          </p:nvPr>
        </p:nvPicPr>
        <p:blipFill>
          <a:blip r:embed="rId2"/>
          <a:stretch>
            <a:fillRect/>
          </a:stretch>
        </p:blipFill>
        <p:spPr>
          <a:xfrm>
            <a:off x="5072066" y="1928802"/>
            <a:ext cx="3786214" cy="400052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idx="1"/>
          </p:nvPr>
        </p:nvSpPr>
        <p:spPr>
          <a:xfrm>
            <a:off x="457200" y="714375"/>
            <a:ext cx="8229600" cy="5411788"/>
          </a:xfrm>
        </p:spPr>
        <p:txBody>
          <a:bodyPr>
            <a:normAutofit fontScale="97500"/>
          </a:bodyPr>
          <a:lstStyle/>
          <a:p>
            <a:r>
              <a:rPr lang="ru-RU" sz="1800" b="1" dirty="0" smtClean="0">
                <a:latin typeface="Bookman Old Style" pitchFamily="18" charset="0"/>
              </a:rPr>
              <a:t>Для того, чтобы реакция «кусания» угасала, необходимо сразу после укуса или же в момент желания укусить (если вам удастся этот момент «поймать»)   закреплять у ребёнка отрицательные эмоции для того, чтобы в подсознании  сформировалась связь: укус - неприятные ощущения. Таким образом, ребёнок будет вынужден искать другие варианты для преодоления препятствия. Задача не в том, чтобы запугать ребёнка, а в том, чтобы выработать негативную ассоциацию на укус. Технически это может быть сделано с помощью вкусовых раздражителей, техники «исчерпания» реакции до формирования негативного отношения к ней.</a:t>
            </a:r>
          </a:p>
          <a:p>
            <a:r>
              <a:rPr lang="ru-RU" sz="1800" b="1" dirty="0" smtClean="0">
                <a:latin typeface="Bookman Old Style" pitchFamily="18" charset="0"/>
              </a:rPr>
              <a:t>Формирование негативной реакции на укус через физическое наказание, шлёпанье ребёнка по губам, через укус его самого, через крик, постоянные нотации только  усиливает стрессовое состояние ребенка. Особенно, если это делают родные ему люди. В таком состоянии ребёнку будет очень трудно выйти на новый уровень адаптации.</a:t>
            </a:r>
          </a:p>
          <a:p>
            <a:endParaRPr lang="ru-RU" sz="1800" dirty="0" smtClean="0">
              <a:latin typeface="Bookman Old Style" pitchFamily="18" charset="0"/>
            </a:endParaRPr>
          </a:p>
          <a:p>
            <a:pPr>
              <a:buNone/>
            </a:pPr>
            <a:endParaRPr lang="ru-RU" sz="1800" dirty="0">
              <a:latin typeface="Bookman Old Style"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927c62e90f7edb0bcd6d51930d19e6ad--common-core-math-common-core-standards.jpg"/>
          <p:cNvPicPr>
            <a:picLocks noGrp="1" noChangeAspect="1"/>
          </p:cNvPicPr>
          <p:nvPr>
            <p:ph sz="half" idx="1"/>
          </p:nvPr>
        </p:nvPicPr>
        <p:blipFill>
          <a:blip r:embed="rId2" cstate="print"/>
          <a:stretch>
            <a:fillRect/>
          </a:stretch>
        </p:blipFill>
        <p:spPr>
          <a:xfrm>
            <a:off x="1299430" y="1600200"/>
            <a:ext cx="2354140" cy="4525963"/>
          </a:xfrm>
        </p:spPr>
      </p:pic>
      <p:sp>
        <p:nvSpPr>
          <p:cNvPr id="4" name="Содержимое 3"/>
          <p:cNvSpPr>
            <a:spLocks noGrp="1"/>
          </p:cNvSpPr>
          <p:nvPr>
            <p:ph sz="half" idx="2"/>
          </p:nvPr>
        </p:nvSpPr>
        <p:spPr>
          <a:xfrm>
            <a:off x="4071934" y="1857364"/>
            <a:ext cx="4929222" cy="3714776"/>
          </a:xfrm>
        </p:spPr>
        <p:txBody>
          <a:bodyPr>
            <a:normAutofit/>
          </a:bodyPr>
          <a:lstStyle/>
          <a:p>
            <a:r>
              <a:rPr lang="ru-RU" sz="1800" b="1" dirty="0">
                <a:latin typeface="Bookman Old Style" pitchFamily="18" charset="0"/>
              </a:rPr>
              <a:t>Если кусается ребенок, который не умеет еще говорить, необходимо озвучить его поведение, для того, чтобы он запомнил его название, сказав: «Ты кусаешься!». Далее скажите: «Нельзя кусать людей, никогда так больше не делай!», "Кусать можно только яблоки</a:t>
            </a:r>
            <a:r>
              <a:rPr lang="ru-RU" sz="1800" dirty="0"/>
              <a:t>".  </a:t>
            </a:r>
            <a:endParaRPr lang="ru-RU" sz="18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2285991"/>
            <a:ext cx="4281518" cy="2571769"/>
          </a:xfrm>
        </p:spPr>
        <p:txBody>
          <a:bodyPr>
            <a:normAutofit/>
          </a:bodyPr>
          <a:lstStyle/>
          <a:p>
            <a:r>
              <a:rPr lang="ru-RU" sz="1800" b="1" dirty="0" smtClean="0">
                <a:latin typeface="Bookman Old Style" pitchFamily="18" charset="0"/>
              </a:rPr>
              <a:t>В этот же период необходимо демонстрировать ребёнку другие варианты взаимодействия с детьми, обучать новым играм, новым умениям.</a:t>
            </a:r>
            <a:endParaRPr lang="ru-RU" sz="1800" b="1" dirty="0">
              <a:latin typeface="Bookman Old Style" pitchFamily="18" charset="0"/>
            </a:endParaRPr>
          </a:p>
        </p:txBody>
      </p:sp>
      <p:pic>
        <p:nvPicPr>
          <p:cNvPr id="5" name="Содержимое 4" descr="i (1).jpg"/>
          <p:cNvPicPr>
            <a:picLocks noGrp="1" noChangeAspect="1"/>
          </p:cNvPicPr>
          <p:nvPr>
            <p:ph sz="half" idx="2"/>
          </p:nvPr>
        </p:nvPicPr>
        <p:blipFill>
          <a:blip r:embed="rId2"/>
          <a:stretch>
            <a:fillRect/>
          </a:stretch>
        </p:blipFill>
        <p:spPr>
          <a:xfrm>
            <a:off x="4143372" y="1571612"/>
            <a:ext cx="4786346" cy="378621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42844" y="1000108"/>
            <a:ext cx="4352956" cy="5214974"/>
          </a:xfrm>
        </p:spPr>
        <p:txBody>
          <a:bodyPr>
            <a:noAutofit/>
          </a:bodyPr>
          <a:lstStyle/>
          <a:p>
            <a:r>
              <a:rPr lang="ru-RU" sz="1800" b="1" dirty="0" smtClean="0">
                <a:latin typeface="Bookman Old Style" pitchFamily="18" charset="0"/>
              </a:rPr>
              <a:t>Одной из самых больших трудностей при работе с такими детьми, является то, что вокруг ребёнка создаётся атмосфера негатива, напряжения, иногда даже «травли». Малыша постоянно ругают, делают замечания, просят, чтобы он так больше не делал, а то…Взрослым необходимо понять, что все эти действия они совершают от собственного бессилия, а не для того, чтобы реально помочь ребёнку. Наоборот, такому ребёнку нужно на время адаптации давать больше ласки.</a:t>
            </a:r>
            <a:endParaRPr lang="ru-RU" sz="1800" b="1" dirty="0">
              <a:latin typeface="Bookman Old Style" pitchFamily="18" charset="0"/>
            </a:endParaRPr>
          </a:p>
        </p:txBody>
      </p:sp>
      <p:pic>
        <p:nvPicPr>
          <p:cNvPr id="5" name="Содержимое 4" descr="i.jpg"/>
          <p:cNvPicPr>
            <a:picLocks noGrp="1" noChangeAspect="1"/>
          </p:cNvPicPr>
          <p:nvPr>
            <p:ph sz="half" idx="2"/>
          </p:nvPr>
        </p:nvPicPr>
        <p:blipFill>
          <a:blip r:embed="rId2"/>
          <a:stretch>
            <a:fillRect/>
          </a:stretch>
        </p:blipFill>
        <p:spPr>
          <a:xfrm>
            <a:off x="4643438" y="1357298"/>
            <a:ext cx="4038600" cy="40386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500306"/>
            <a:ext cx="8572560" cy="2000264"/>
          </a:xfrm>
        </p:spPr>
        <p:txBody>
          <a:bodyPr>
            <a:normAutofit/>
          </a:bodyPr>
          <a:lstStyle/>
          <a:p>
            <a:pPr algn="ctr">
              <a:buNone/>
            </a:pPr>
            <a:r>
              <a:rPr lang="ru-RU" sz="2800" b="1" dirty="0" smtClean="0">
                <a:solidFill>
                  <a:srgbClr val="C82E65"/>
                </a:solidFill>
                <a:latin typeface="Bookman Old Style" pitchFamily="18" charset="0"/>
              </a:rPr>
              <a:t>Желаю нам всем понимания и терпения в этой непростой ситуации!</a:t>
            </a:r>
            <a:endParaRPr lang="ru-RU" sz="2800" b="1" dirty="0">
              <a:solidFill>
                <a:srgbClr val="C82E65"/>
              </a:solidFill>
              <a:latin typeface="Bookman Old Style"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1000108"/>
            <a:ext cx="4495800" cy="5500726"/>
          </a:xfrm>
        </p:spPr>
        <p:txBody>
          <a:bodyPr>
            <a:normAutofit/>
          </a:bodyPr>
          <a:lstStyle/>
          <a:p>
            <a:r>
              <a:rPr lang="ru-RU" sz="1600" b="1" dirty="0" smtClean="0"/>
              <a:t>Одним из самых болезненных конфликтов в детских садах является кусание одним из малышей других детей. Болезненной эта ситуация является на всех уровнях: физическом, психологическом и социальном. С физическим уровнем понятно – это боль, следы от укусов.</a:t>
            </a:r>
          </a:p>
          <a:p>
            <a:r>
              <a:rPr lang="ru-RU" sz="1600" b="1" dirty="0" smtClean="0"/>
              <a:t>Психологический аспект выражается не только  в страхе укушенных детей идти в садик после укуса, но и в эмоциональном напряжении малыша, который кусается. Родители испытывают чувство жалости, возмущения, раздражения и стремятся защитить своих детей от укусов. С другой стороны, родители кусающегося малыша сначала испытывают чувство вины, сожаления и бессилия, а затем, по мере возрастания давления на них и на малыша, также начинают его защищать, испытывая при этом уже более негативные эмоции.</a:t>
            </a:r>
          </a:p>
          <a:p>
            <a:endParaRPr lang="ru-RU" sz="1600" dirty="0">
              <a:latin typeface="Bookman Old Style" pitchFamily="18" charset="0"/>
            </a:endParaRPr>
          </a:p>
        </p:txBody>
      </p:sp>
      <p:pic>
        <p:nvPicPr>
          <p:cNvPr id="5" name="Содержимое 4" descr="5702080120e285a6455e873c4da120b9.jpg"/>
          <p:cNvPicPr>
            <a:picLocks noGrp="1" noChangeAspect="1"/>
          </p:cNvPicPr>
          <p:nvPr>
            <p:ph sz="half" idx="2"/>
          </p:nvPr>
        </p:nvPicPr>
        <p:blipFill>
          <a:blip r:embed="rId2"/>
          <a:stretch>
            <a:fillRect/>
          </a:stretch>
        </p:blipFill>
        <p:spPr>
          <a:xfrm>
            <a:off x="4786314" y="2071678"/>
            <a:ext cx="4143404" cy="314327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785818"/>
          </a:xfrm>
        </p:spPr>
        <p:txBody>
          <a:bodyPr>
            <a:normAutofit fontScale="90000"/>
          </a:bodyPr>
          <a:lstStyle/>
          <a:p>
            <a:r>
              <a:rPr lang="ru-RU" sz="2400" b="1" i="1" dirty="0">
                <a:solidFill>
                  <a:srgbClr val="FF0000"/>
                </a:solidFill>
                <a:latin typeface="Bookman Old Style" pitchFamily="18" charset="0"/>
              </a:rPr>
              <a:t>Причины </a:t>
            </a:r>
            <a:r>
              <a:rPr lang="ru-RU" sz="2400" b="1" i="1" dirty="0" smtClean="0">
                <a:solidFill>
                  <a:srgbClr val="FF0000"/>
                </a:solidFill>
                <a:latin typeface="Bookman Old Style" pitchFamily="18" charset="0"/>
              </a:rPr>
              <a:t>поведения кусачих детей:	</a:t>
            </a:r>
            <a:r>
              <a:rPr lang="ru-RU" sz="2400" i="1" dirty="0">
                <a:solidFill>
                  <a:srgbClr val="FF0000"/>
                </a:solidFill>
                <a:latin typeface="Bookman Old Style" pitchFamily="18" charset="0"/>
              </a:rPr>
              <a:t/>
            </a:r>
            <a:br>
              <a:rPr lang="ru-RU" sz="2400" i="1" dirty="0">
                <a:solidFill>
                  <a:srgbClr val="FF0000"/>
                </a:solidFill>
                <a:latin typeface="Bookman Old Style" pitchFamily="18" charset="0"/>
              </a:rPr>
            </a:br>
            <a:endParaRPr lang="ru-RU" sz="2400" i="1" dirty="0">
              <a:solidFill>
                <a:srgbClr val="FF0000"/>
              </a:solidFill>
              <a:latin typeface="Bookman Old Style" pitchFamily="18" charset="0"/>
            </a:endParaRPr>
          </a:p>
        </p:txBody>
      </p:sp>
      <p:sp>
        <p:nvSpPr>
          <p:cNvPr id="3" name="Содержимое 2"/>
          <p:cNvSpPr>
            <a:spLocks noGrp="1"/>
          </p:cNvSpPr>
          <p:nvPr>
            <p:ph sz="half" idx="1"/>
          </p:nvPr>
        </p:nvSpPr>
        <p:spPr>
          <a:xfrm>
            <a:off x="142844" y="2357430"/>
            <a:ext cx="4214842" cy="2428892"/>
          </a:xfrm>
        </p:spPr>
        <p:txBody>
          <a:bodyPr>
            <a:normAutofit/>
          </a:bodyPr>
          <a:lstStyle/>
          <a:p>
            <a:r>
              <a:rPr lang="ru-RU" sz="1800" b="1" i="1" dirty="0" smtClean="0">
                <a:solidFill>
                  <a:srgbClr val="C92D7B"/>
                </a:solidFill>
                <a:latin typeface="Bookman Old Style" pitchFamily="18" charset="0"/>
              </a:rPr>
              <a:t>Первая причина </a:t>
            </a:r>
            <a:r>
              <a:rPr lang="ru-RU" sz="1800" b="1" dirty="0" smtClean="0">
                <a:latin typeface="Bookman Old Style" pitchFamily="18" charset="0"/>
              </a:rPr>
              <a:t>- </a:t>
            </a:r>
            <a:r>
              <a:rPr lang="ru-RU" sz="1800" b="1" dirty="0">
                <a:latin typeface="Bookman Old Style" pitchFamily="18" charset="0"/>
              </a:rPr>
              <a:t>желание приблизиться к окружающим и вступить с ними контакт. В раннем возрасте рот является одним из главных органов, помогающих ребенку в исследовании мира.</a:t>
            </a:r>
          </a:p>
          <a:p>
            <a:pPr>
              <a:buNone/>
            </a:pPr>
            <a:endParaRPr lang="ru-RU" sz="1800" dirty="0"/>
          </a:p>
        </p:txBody>
      </p:sp>
      <p:pic>
        <p:nvPicPr>
          <p:cNvPr id="5" name="Содержимое 4" descr="iip198iys_4.jpg"/>
          <p:cNvPicPr>
            <a:picLocks noGrp="1" noChangeAspect="1"/>
          </p:cNvPicPr>
          <p:nvPr>
            <p:ph sz="half" idx="2"/>
          </p:nvPr>
        </p:nvPicPr>
        <p:blipFill>
          <a:blip r:embed="rId2"/>
          <a:stretch>
            <a:fillRect/>
          </a:stretch>
        </p:blipFill>
        <p:spPr>
          <a:xfrm>
            <a:off x="4214813" y="2449390"/>
            <a:ext cx="4471987" cy="2513257"/>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42844" y="642918"/>
            <a:ext cx="4352956" cy="5483245"/>
          </a:xfrm>
        </p:spPr>
        <p:txBody>
          <a:bodyPr>
            <a:normAutofit/>
          </a:bodyPr>
          <a:lstStyle/>
          <a:p>
            <a:pPr>
              <a:buNone/>
            </a:pPr>
            <a:r>
              <a:rPr lang="ru-RU" sz="1400" i="1" dirty="0" smtClean="0">
                <a:solidFill>
                  <a:srgbClr val="BD396B"/>
                </a:solidFill>
              </a:rPr>
              <a:t>         </a:t>
            </a:r>
            <a:r>
              <a:rPr lang="ru-RU" sz="1800" b="1" i="1" dirty="0" smtClean="0">
                <a:solidFill>
                  <a:srgbClr val="C92D7B"/>
                </a:solidFill>
                <a:latin typeface="Bookman Old Style" pitchFamily="18" charset="0"/>
              </a:rPr>
              <a:t>Вторая причина </a:t>
            </a:r>
            <a:r>
              <a:rPr lang="ru-RU" sz="1800" b="1" dirty="0" smtClean="0">
                <a:latin typeface="Bookman Old Style" pitchFamily="18" charset="0"/>
              </a:rPr>
              <a:t>связана с сильными отрицательными эмоциями – ребенок кусает, когда он очень зол и раздражен. В детских садах нередко встречаются маленькие дети, которые не в состоянии совладать с вспышками гнева, например, если у них отбирают игрушку. Малыш еще не умеет выразить отрицательные эмоции словами. Ребенок понимает, что его обидели, что произошел акт агрессии. Ответить не может, и часто выражает свои эмоции, кусая обидчика.</a:t>
            </a:r>
          </a:p>
          <a:p>
            <a:pPr>
              <a:buNone/>
            </a:pPr>
            <a:endParaRPr lang="ru-RU" sz="1400" dirty="0"/>
          </a:p>
        </p:txBody>
      </p:sp>
      <p:pic>
        <p:nvPicPr>
          <p:cNvPr id="8" name="Содержимое 7" descr="1(1).jpg"/>
          <p:cNvPicPr>
            <a:picLocks noGrp="1" noChangeAspect="1"/>
          </p:cNvPicPr>
          <p:nvPr>
            <p:ph sz="half" idx="2"/>
          </p:nvPr>
        </p:nvPicPr>
        <p:blipFill>
          <a:blip r:embed="rId2"/>
          <a:stretch>
            <a:fillRect/>
          </a:stretch>
        </p:blipFill>
        <p:spPr>
          <a:xfrm>
            <a:off x="4648200" y="1571613"/>
            <a:ext cx="4067204" cy="35719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42844" y="2428867"/>
            <a:ext cx="4214842" cy="2428893"/>
          </a:xfrm>
        </p:spPr>
        <p:txBody>
          <a:bodyPr/>
          <a:lstStyle/>
          <a:p>
            <a:pPr lvl="0"/>
            <a:r>
              <a:rPr lang="ru-RU" sz="1800" b="1" dirty="0" smtClean="0">
                <a:latin typeface="Bookman Old Style" pitchFamily="18" charset="0"/>
              </a:rPr>
              <a:t>Кусание в случае долгого времяпрепровождения  </a:t>
            </a:r>
            <a:endParaRPr lang="en-US" sz="1800" b="1" dirty="0" smtClean="0">
              <a:latin typeface="Bookman Old Style" pitchFamily="18" charset="0"/>
            </a:endParaRPr>
          </a:p>
          <a:p>
            <a:pPr lvl="0">
              <a:buNone/>
            </a:pPr>
            <a:r>
              <a:rPr lang="en-US" sz="1800" b="1" dirty="0" smtClean="0">
                <a:latin typeface="Bookman Old Style" pitchFamily="18" charset="0"/>
              </a:rPr>
              <a:t>     </a:t>
            </a:r>
            <a:r>
              <a:rPr lang="ru-RU" sz="1800" b="1" dirty="0" smtClean="0">
                <a:latin typeface="Bookman Old Style" pitchFamily="18" charset="0"/>
              </a:rPr>
              <a:t>ребенка  в коллективе детей (взрослых) является проявлением перевозбуждения.</a:t>
            </a:r>
          </a:p>
          <a:p>
            <a:endParaRPr lang="ru-RU" dirty="0"/>
          </a:p>
        </p:txBody>
      </p:sp>
      <p:pic>
        <p:nvPicPr>
          <p:cNvPr id="5" name="Содержимое 4" descr="scale_1200.png"/>
          <p:cNvPicPr>
            <a:picLocks noGrp="1" noChangeAspect="1"/>
          </p:cNvPicPr>
          <p:nvPr>
            <p:ph sz="half" idx="2"/>
          </p:nvPr>
        </p:nvPicPr>
        <p:blipFill>
          <a:blip r:embed="rId2"/>
          <a:stretch>
            <a:fillRect/>
          </a:stretch>
        </p:blipFill>
        <p:spPr>
          <a:xfrm>
            <a:off x="4286248" y="1643051"/>
            <a:ext cx="4714908" cy="363344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1600200"/>
            <a:ext cx="4214842" cy="4525963"/>
          </a:xfrm>
        </p:spPr>
        <p:txBody>
          <a:bodyPr>
            <a:normAutofit/>
          </a:bodyPr>
          <a:lstStyle/>
          <a:p>
            <a:r>
              <a:rPr lang="ru-RU" sz="1800" b="1" i="1" dirty="0">
                <a:solidFill>
                  <a:srgbClr val="C92D7B"/>
                </a:solidFill>
                <a:latin typeface="Bookman Old Style" pitchFamily="18" charset="0"/>
              </a:rPr>
              <a:t>Третьим фактором </a:t>
            </a:r>
            <a:r>
              <a:rPr lang="ru-RU" sz="1800" b="1" dirty="0">
                <a:latin typeface="Bookman Old Style" pitchFamily="18" charset="0"/>
              </a:rPr>
              <a:t>может стать низкая сензитивность, то есть чувствительность к прикосновению. Дети с низкой сензитивностью отличаются низкой восприимчивостью к болевым воздействиям и не совсем понимают, что их прикосновения могут причинить другому ребенку сильную боль.</a:t>
            </a:r>
          </a:p>
          <a:p>
            <a:endParaRPr lang="ru-RU" sz="1800" dirty="0"/>
          </a:p>
        </p:txBody>
      </p:sp>
      <p:pic>
        <p:nvPicPr>
          <p:cNvPr id="5" name="Содержимое 4" descr="moi-rebenok-postojanno-govorit-picture-normal.jpg"/>
          <p:cNvPicPr>
            <a:picLocks noGrp="1" noChangeAspect="1"/>
          </p:cNvPicPr>
          <p:nvPr>
            <p:ph sz="half" idx="2"/>
          </p:nvPr>
        </p:nvPicPr>
        <p:blipFill>
          <a:blip r:embed="rId2"/>
          <a:stretch>
            <a:fillRect/>
          </a:stretch>
        </p:blipFill>
        <p:spPr>
          <a:xfrm>
            <a:off x="4648200" y="1928803"/>
            <a:ext cx="4352956" cy="3000396"/>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9FF4B43C-2E7F-42A6-B7BB-29AC29337260_1.jpeg"/>
          <p:cNvPicPr>
            <a:picLocks noGrp="1" noChangeAspect="1"/>
          </p:cNvPicPr>
          <p:nvPr>
            <p:ph sz="half" idx="1"/>
          </p:nvPr>
        </p:nvPicPr>
        <p:blipFill>
          <a:blip r:embed="rId2"/>
          <a:stretch>
            <a:fillRect/>
          </a:stretch>
        </p:blipFill>
        <p:spPr>
          <a:xfrm>
            <a:off x="428596" y="2000240"/>
            <a:ext cx="4038600" cy="2786082"/>
          </a:xfrm>
        </p:spPr>
      </p:pic>
      <p:sp>
        <p:nvSpPr>
          <p:cNvPr id="4" name="Содержимое 3"/>
          <p:cNvSpPr>
            <a:spLocks noGrp="1"/>
          </p:cNvSpPr>
          <p:nvPr>
            <p:ph sz="half" idx="2"/>
          </p:nvPr>
        </p:nvSpPr>
        <p:spPr>
          <a:xfrm>
            <a:off x="4648200" y="1285860"/>
            <a:ext cx="4352956" cy="4840303"/>
          </a:xfrm>
        </p:spPr>
        <p:txBody>
          <a:bodyPr>
            <a:normAutofit/>
          </a:bodyPr>
          <a:lstStyle/>
          <a:p>
            <a:r>
              <a:rPr lang="ru-RU" sz="1800" b="1" i="1" dirty="0">
                <a:solidFill>
                  <a:srgbClr val="C92D7B"/>
                </a:solidFill>
                <a:latin typeface="Bookman Old Style" pitchFamily="18" charset="0"/>
              </a:rPr>
              <a:t>Кроме того</a:t>
            </a:r>
            <a:r>
              <a:rPr lang="ru-RU" sz="1800" b="1" dirty="0">
                <a:latin typeface="Bookman Old Style" pitchFamily="18" charset="0"/>
              </a:rPr>
              <a:t>, дети, которые кусают окружающих, могут страдать от сложной психологической ситуации дома. Рождение младшего ребенка, уехавший на воинские сборы или в командировку отец, ссоры между </a:t>
            </a:r>
            <a:r>
              <a:rPr lang="ru-RU" sz="1800" b="1" dirty="0" smtClean="0">
                <a:latin typeface="Bookman Old Style" pitchFamily="18" charset="0"/>
              </a:rPr>
              <a:t>родителями, прочее. </a:t>
            </a:r>
            <a:r>
              <a:rPr lang="ru-RU" sz="1800" b="1" dirty="0">
                <a:latin typeface="Bookman Old Style" pitchFamily="18" charset="0"/>
              </a:rPr>
              <a:t>Иногда бывает и так, что ребенок чувствует в садике большой дискомфорт, тогда он будет кусать других детей или воспитателей, чтобы выразить свое отношение к самому садику.</a:t>
            </a:r>
          </a:p>
          <a:p>
            <a:endParaRPr lang="ru-RU"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357686" y="2643182"/>
            <a:ext cx="4500594" cy="1928826"/>
          </a:xfrm>
        </p:spPr>
        <p:txBody>
          <a:bodyPr>
            <a:normAutofit/>
          </a:bodyPr>
          <a:lstStyle/>
          <a:p>
            <a:r>
              <a:rPr lang="ru-RU" sz="1800" b="1" dirty="0">
                <a:latin typeface="Bookman Old Style" pitchFamily="18" charset="0"/>
              </a:rPr>
              <a:t>Н</a:t>
            </a:r>
            <a:r>
              <a:rPr lang="ru-RU" sz="1800" b="1" dirty="0" smtClean="0">
                <a:latin typeface="Bookman Old Style" pitchFamily="18" charset="0"/>
              </a:rPr>
              <a:t>екоторые </a:t>
            </a:r>
            <a:r>
              <a:rPr lang="ru-RU" sz="1800" b="1" dirty="0">
                <a:latin typeface="Bookman Old Style" pitchFamily="18" charset="0"/>
              </a:rPr>
              <a:t>малыши не кусаются никогда. Они находят иные пути проявить внутреннее напряжение. </a:t>
            </a:r>
          </a:p>
        </p:txBody>
      </p:sp>
      <p:pic>
        <p:nvPicPr>
          <p:cNvPr id="5" name="Содержимое 4" descr="девушка-унылая-13929813.jpg"/>
          <p:cNvPicPr>
            <a:picLocks noGrp="1" noChangeAspect="1"/>
          </p:cNvPicPr>
          <p:nvPr>
            <p:ph sz="half" idx="1"/>
          </p:nvPr>
        </p:nvPicPr>
        <p:blipFill>
          <a:blip r:embed="rId2"/>
          <a:stretch>
            <a:fillRect/>
          </a:stretch>
        </p:blipFill>
        <p:spPr>
          <a:xfrm>
            <a:off x="642910" y="1571612"/>
            <a:ext cx="3286148" cy="385765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i="1" dirty="0">
                <a:solidFill>
                  <a:srgbClr val="FF0000"/>
                </a:solidFill>
                <a:latin typeface="Bookman Old Style" pitchFamily="18" charset="0"/>
              </a:rPr>
              <a:t>Когда же родителям следует обращаться к психологу по поводу кусающегося ребенка? </a:t>
            </a:r>
          </a:p>
        </p:txBody>
      </p:sp>
      <p:sp>
        <p:nvSpPr>
          <p:cNvPr id="3" name="Содержимое 2"/>
          <p:cNvSpPr>
            <a:spLocks noGrp="1"/>
          </p:cNvSpPr>
          <p:nvPr>
            <p:ph sz="half" idx="1"/>
          </p:nvPr>
        </p:nvSpPr>
        <p:spPr>
          <a:xfrm>
            <a:off x="214282" y="2143116"/>
            <a:ext cx="4281518" cy="3429024"/>
          </a:xfrm>
        </p:spPr>
        <p:txBody>
          <a:bodyPr>
            <a:normAutofit/>
          </a:bodyPr>
          <a:lstStyle/>
          <a:p>
            <a:r>
              <a:rPr lang="ru-RU" sz="1800" b="1" dirty="0">
                <a:latin typeface="Bookman Old Style" pitchFamily="18" charset="0"/>
              </a:rPr>
              <a:t>В большинстве случаев спешить не стоит. Такое поведение проходит с возрастом, и зачастую не требует никакого профессионального вмешательства. Если малыш иногда кусается, но обычно он весел, играет, рисует и смеется, нет причин для волнения.</a:t>
            </a:r>
          </a:p>
          <a:p>
            <a:pPr>
              <a:buNone/>
            </a:pPr>
            <a:endParaRPr lang="ru-RU" sz="1800" b="1" dirty="0">
              <a:latin typeface="Bookman Old Style" pitchFamily="18" charset="0"/>
            </a:endParaRPr>
          </a:p>
        </p:txBody>
      </p:sp>
      <p:pic>
        <p:nvPicPr>
          <p:cNvPr id="5" name="Содержимое 4" descr="img122.jpg"/>
          <p:cNvPicPr>
            <a:picLocks noGrp="1" noChangeAspect="1"/>
          </p:cNvPicPr>
          <p:nvPr>
            <p:ph sz="half" idx="2"/>
          </p:nvPr>
        </p:nvPicPr>
        <p:blipFill>
          <a:blip r:embed="rId2"/>
          <a:stretch>
            <a:fillRect/>
          </a:stretch>
        </p:blipFill>
        <p:spPr>
          <a:xfrm>
            <a:off x="4648200" y="2143116"/>
            <a:ext cx="4038600" cy="3071834"/>
          </a:xfrm>
        </p:spPr>
      </p:pic>
    </p:spTree>
  </p:cSld>
  <p:clrMapOvr>
    <a:masterClrMapping/>
  </p:clrMapOvr>
</p:sld>
</file>

<file path=ppt/theme/theme1.xml><?xml version="1.0" encoding="utf-8"?>
<a:theme xmlns:a="http://schemas.openxmlformats.org/drawingml/2006/main" name="Тема Office">
  <a:themeElements>
    <a:clrScheme name="Другая 9">
      <a:dk1>
        <a:sysClr val="windowText" lastClr="000000"/>
      </a:dk1>
      <a:lt1>
        <a:sysClr val="window" lastClr="FFFFFF"/>
      </a:lt1>
      <a:dk2>
        <a:srgbClr val="D787A3"/>
      </a:dk2>
      <a:lt2>
        <a:srgbClr val="F4E7ED"/>
      </a:lt2>
      <a:accent1>
        <a:srgbClr val="B83D68"/>
      </a:accent1>
      <a:accent2>
        <a:srgbClr val="E2A7C8"/>
      </a:accent2>
      <a:accent3>
        <a:srgbClr val="DE6C36"/>
      </a:accent3>
      <a:accent4>
        <a:srgbClr val="F9B639"/>
      </a:accent4>
      <a:accent5>
        <a:srgbClr val="CF6DA4"/>
      </a:accent5>
      <a:accent6>
        <a:srgbClr val="C14570"/>
      </a:accent6>
      <a:hlink>
        <a:srgbClr val="FFDE66"/>
      </a:hlink>
      <a:folHlink>
        <a:srgbClr val="D490C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609</Words>
  <Application>Microsoft Office PowerPoint</Application>
  <PresentationFormat>Экран (4:3)</PresentationFormat>
  <Paragraphs>27</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«Консультация для родителей «Если ребенок кусается»</vt:lpstr>
      <vt:lpstr>Слайд 2</vt:lpstr>
      <vt:lpstr>Причины поведения кусачих детей:  </vt:lpstr>
      <vt:lpstr>Слайд 4</vt:lpstr>
      <vt:lpstr>Слайд 5</vt:lpstr>
      <vt:lpstr>Слайд 6</vt:lpstr>
      <vt:lpstr>Слайд 7</vt:lpstr>
      <vt:lpstr>Слайд 8</vt:lpstr>
      <vt:lpstr>Когда же родителям следует обращаться к психологу по поводу кусающегося ребенка? </vt:lpstr>
      <vt:lpstr>Слайд 10</vt:lpstr>
      <vt:lpstr>Те же, кто кусается много и часто, сами порой страдают от собственного поведения, потому что окружающие обычно реагируют на это очень резко. </vt:lpstr>
      <vt:lpstr>Слайд 12</vt:lpstr>
      <vt:lpstr>Слайд 13</vt:lpstr>
      <vt:lpstr>Слайд 14</vt:lpstr>
      <vt:lpstr>Слайд 15</vt:lpstr>
      <vt:lpstr>Слайд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Ребенок кусается</dc:title>
  <dc:creator>BoSS</dc:creator>
  <cp:lastModifiedBy>BoSS</cp:lastModifiedBy>
  <cp:revision>27</cp:revision>
  <dcterms:created xsi:type="dcterms:W3CDTF">2020-02-09T20:14:12Z</dcterms:created>
  <dcterms:modified xsi:type="dcterms:W3CDTF">2021-08-26T22:55:08Z</dcterms:modified>
</cp:coreProperties>
</file>